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40"/>
  </p:notesMasterIdLst>
  <p:handoutMasterIdLst>
    <p:handoutMasterId r:id="rId41"/>
  </p:handoutMasterIdLst>
  <p:sldIdLst>
    <p:sldId id="266" r:id="rId4"/>
    <p:sldId id="583" r:id="rId5"/>
    <p:sldId id="584" r:id="rId6"/>
    <p:sldId id="585" r:id="rId7"/>
    <p:sldId id="589" r:id="rId8"/>
    <p:sldId id="592" r:id="rId9"/>
    <p:sldId id="593" r:id="rId10"/>
    <p:sldId id="594" r:id="rId11"/>
    <p:sldId id="595" r:id="rId12"/>
    <p:sldId id="596" r:id="rId13"/>
    <p:sldId id="597" r:id="rId14"/>
    <p:sldId id="598" r:id="rId15"/>
    <p:sldId id="599" r:id="rId16"/>
    <p:sldId id="600" r:id="rId17"/>
    <p:sldId id="601" r:id="rId18"/>
    <p:sldId id="602" r:id="rId19"/>
    <p:sldId id="603" r:id="rId20"/>
    <p:sldId id="604" r:id="rId21"/>
    <p:sldId id="605" r:id="rId22"/>
    <p:sldId id="606" r:id="rId23"/>
    <p:sldId id="607" r:id="rId24"/>
    <p:sldId id="608" r:id="rId25"/>
    <p:sldId id="616" r:id="rId26"/>
    <p:sldId id="609" r:id="rId27"/>
    <p:sldId id="610" r:id="rId28"/>
    <p:sldId id="611" r:id="rId29"/>
    <p:sldId id="612" r:id="rId30"/>
    <p:sldId id="620" r:id="rId31"/>
    <p:sldId id="621" r:id="rId32"/>
    <p:sldId id="613" r:id="rId33"/>
    <p:sldId id="614" r:id="rId34"/>
    <p:sldId id="615" r:id="rId35"/>
    <p:sldId id="617" r:id="rId36"/>
    <p:sldId id="591" r:id="rId37"/>
    <p:sldId id="618" r:id="rId38"/>
    <p:sldId id="61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583"/>
            <p14:sldId id="584"/>
            <p14:sldId id="585"/>
            <p14:sldId id="589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16"/>
            <p14:sldId id="609"/>
            <p14:sldId id="610"/>
            <p14:sldId id="611"/>
            <p14:sldId id="612"/>
            <p14:sldId id="620"/>
            <p14:sldId id="621"/>
            <p14:sldId id="613"/>
            <p14:sldId id="614"/>
            <p14:sldId id="615"/>
            <p14:sldId id="617"/>
            <p14:sldId id="591"/>
            <p14:sldId id="618"/>
            <p14:sldId id="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85354" autoAdjust="0"/>
  </p:normalViewPr>
  <p:slideViewPr>
    <p:cSldViewPr snapToGrid="0" snapToObjects="1">
      <p:cViewPr varScale="1">
        <p:scale>
          <a:sx n="234" d="100"/>
          <a:sy n="234" d="100"/>
        </p:scale>
        <p:origin x="306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Hey, welcome back.</a:t>
            </a:r>
          </a:p>
          <a:p>
            <a:endParaRPr lang="en-US" dirty="0"/>
          </a:p>
          <a:p>
            <a:r>
              <a:rPr lang="en-US" dirty="0"/>
              <a:t>This lesson is about a particular function that is useful for generating labels that have a probabilistic interpretation.</a:t>
            </a:r>
          </a:p>
          <a:p>
            <a:endParaRPr lang="en-US" dirty="0"/>
          </a:p>
          <a:p>
            <a:r>
              <a:rPr lang="en-US" dirty="0"/>
              <a:t>It’s called the “logistic function,” also known as the “sigmoid function.” Let’s take a 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maps negative values to 0…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9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it takes positive values to 1.0.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26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alternative.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94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called the logistic function, also known as the sigmoid function because it looks like the letter “s”.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77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denote it by capital-G of z.</a:t>
            </a:r>
          </a:p>
          <a:p>
            <a:endParaRPr lang="en-US" dirty="0"/>
          </a:p>
          <a:p>
            <a:r>
              <a:rPr lang="en-US" dirty="0"/>
              <a:t>It’s defined to be one divided by the quantity 1 plus e to the minus z.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64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domain is minus infinity to plus infinity.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78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maps these values into the range zero-one.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3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G(zero) is one half.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51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zero-one mapping is especially convenient because it suggests you can interpret the function as a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53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fact, that reminds me of an interesting property of </a:t>
            </a:r>
            <a:r>
              <a:rPr lang="en-US" dirty="0" err="1"/>
              <a:t>sigmoids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2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by recalling the idea of a linear discriminant function, f(x) equals theta-transpose-x.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4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probability density of some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63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this density is the combination of two normal, or Gaussian, distributions.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73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sometimes referred to as a “mixture of Gaussians.”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62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this distribution as one that generates labeled zero-one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399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suppose these distributions have different means but the same variance.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38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consider some value “v” drawn from this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07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conditional probability that its label equals 1, given the value?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474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turns out it’s given by the logistic function!</a:t>
            </a:r>
          </a:p>
          <a:p>
            <a:endParaRPr lang="en-US" dirty="0"/>
          </a:p>
          <a:p>
            <a:r>
              <a:rPr lang="en-US" dirty="0"/>
              <a:t>Later, I’ll ask you to do an exercise to see how.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28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also turns out the logistic function has many nice mathematical properties, which will greatly simplify the design of a classification algorithm.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23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a few, which you might try to prove on your 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821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formulated a boundary by setting f(x) equal to zero.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6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so let’s apply the logistic or sigmoid function to our classification 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30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before, let’s suppose we draw a linear discriminant through this 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50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generate a soft label to each point x by applying the logistic function instead of the Heaviside function.</a:t>
            </a:r>
          </a:p>
          <a:p>
            <a:endParaRPr lang="en-US" dirty="0"/>
          </a:p>
          <a:p>
            <a:r>
              <a:rPr lang="en-US" dirty="0"/>
              <a:t>That will give each point a fractional value between 0 and 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3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of course, if you need a hard label, you can always round this function in some way.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9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recap where we stand.</a:t>
            </a:r>
          </a:p>
          <a:p>
            <a:endParaRPr lang="en-US" dirty="0"/>
          </a:p>
          <a:p>
            <a:r>
              <a:rPr lang="en-US" dirty="0"/>
              <a:t>For the classification task, we are using a linear discriminant function to assign points to a score.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39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that score, you then have some options for how to generate a label.</a:t>
            </a:r>
          </a:p>
          <a:p>
            <a:endParaRPr lang="en-US" dirty="0"/>
          </a:p>
          <a:p>
            <a:r>
              <a:rPr lang="en-US" dirty="0"/>
              <a:t>For instance, you could use the Heaviside function, or you could use the logistic function, which was the main topic of this lesson.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soft labels are helpful because in real world data, different classes will not be cleanly separable.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83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should do now is take a look at a notebook we’ve prepared, which will help you do some exercises related to the logistic function.</a:t>
            </a:r>
          </a:p>
          <a:p>
            <a:endParaRPr lang="en-US" dirty="0"/>
          </a:p>
          <a:p>
            <a:r>
              <a:rPr lang="en-US" dirty="0"/>
              <a:t>Good luck! Don’t forget to use the forums if you get stuck, and we’ll see you in the next lesson.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90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the function is positive or negative on either side of that 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64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can use the function to generate labels by choosing an appropriate mapping.</a:t>
            </a:r>
          </a:p>
          <a:p>
            <a:endParaRPr lang="en-US" dirty="0"/>
          </a:p>
          <a:p>
            <a:r>
              <a:rPr lang="en-US" dirty="0"/>
              <a:t>For example, the *Heaviside function*, applied to f, will convert negative values to the label “0” and positive values to “1”.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1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issue is that the Heaviside results in a *hard* assignment of points to labels.</a:t>
            </a:r>
          </a:p>
          <a:p>
            <a:endParaRPr lang="en-US" dirty="0"/>
          </a:p>
          <a:p>
            <a:r>
              <a:rPr lang="en-US" dirty="0"/>
              <a:t>In real life, like this example, the data points are not cleanly separable.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68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instead ask whether there is a “soft” assignment?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4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instead of assigning a point a label, can we estimate the probability that it has a particular label?</a:t>
            </a:r>
          </a:p>
          <a:p>
            <a:endParaRPr lang="en-US" dirty="0"/>
          </a:p>
          <a:p>
            <a:r>
              <a:rPr lang="en-US" dirty="0"/>
              <a:t>There are many possibilities, but here is one especially useful one,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0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recall the Heaviside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1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Logistic regression (classification)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The logistic (sigmoid) function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93CAE26-A514-4C87-B5E4-CE44D85B7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8EB383B-21AF-4152-AE57-6F787A2C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42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20CED98-9DA0-40C9-8BE4-C8CD263F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5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88FD75F-8A12-475D-B55F-90EB11860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9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7D1E159-2B29-4A8F-96D9-F70DF87AF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64BA6C4-8CDA-480C-B15A-322E5939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3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BA4B284-40C5-4067-8153-83A3C548C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8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2E14A6D-57D6-464C-9E8A-AC6AF5663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2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A401885-03D8-4B9A-B6C7-748E06C2C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98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A1382A0-A4F4-425B-A31B-9535690D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2D603D0-6AD5-4457-9587-523D0D4D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88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BF56F1F-4E11-4D45-AA79-5394AFAA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1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0FC9575-1D91-4065-BFFB-878C57C3D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1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C72AC43-C33D-4B58-987F-1D98C027A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D54F5DD-C8BB-4EBE-A9CC-EEDF7DCB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0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F743393-1227-4538-8F3C-6755E45D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7B96D78-F11E-4B13-9C6C-AA249B40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9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866428F-01FD-4538-9FA2-794B88B8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4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12B087C-E48D-4040-851C-D6F4FDE69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16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ADFC8BD-5FE8-408C-8E8D-B09BB113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1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5E584F3-72F8-45D7-AC1C-E8141F8BC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00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18E4933-5421-4B98-805E-1FA1A3D4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5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4BF5BAC-DF3A-4D35-B684-BED486D4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5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9D09DD9-5FE5-4ECB-BF21-4BBE247C1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7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324639F-2DF3-4123-9BA8-4FEF67B8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3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DE39767-CF6F-4BD1-8624-761D2907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4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69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506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17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081F5BA-D1E1-48E9-97E5-842E1324A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75820A8-0A56-492F-BA91-27FE60D3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3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08F932A-4F76-4212-9E2E-4B022CD16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1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151AFEF-DD76-4031-B26B-A9B5E532D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484914" y="1028701"/>
            <a:ext cx="2797629" cy="6749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151AFEF-DD76-4031-B26B-A9B5E532D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07" t="19894" r="22024" b="67196"/>
          <a:stretch/>
        </p:blipFill>
        <p:spPr>
          <a:xfrm>
            <a:off x="4528456" y="1172934"/>
            <a:ext cx="2639786" cy="66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8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0853944-A674-4443-BB63-536AB06C8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5221C3E-F1EA-42AB-AB1B-5B47E8E03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3632</TotalTime>
  <Words>783</Words>
  <Application>Microsoft Macintosh PowerPoint</Application>
  <PresentationFormat>On-screen Show (16:9)</PresentationFormat>
  <Paragraphs>103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481</cp:revision>
  <dcterms:created xsi:type="dcterms:W3CDTF">2017-01-20T18:55:05Z</dcterms:created>
  <dcterms:modified xsi:type="dcterms:W3CDTF">2017-06-12T16:40:53Z</dcterms:modified>
</cp:coreProperties>
</file>